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5" r:id="rId9"/>
    <p:sldId id="263" r:id="rId10"/>
    <p:sldId id="264" r:id="rId11"/>
    <p:sldId id="266" r:id="rId12"/>
    <p:sldId id="274" r:id="rId13"/>
    <p:sldId id="267" r:id="rId14"/>
    <p:sldId id="275" r:id="rId15"/>
    <p:sldId id="268" r:id="rId16"/>
    <p:sldId id="269" r:id="rId17"/>
    <p:sldId id="276" r:id="rId18"/>
    <p:sldId id="270" r:id="rId19"/>
    <p:sldId id="271" r:id="rId20"/>
    <p:sldId id="272" r:id="rId21"/>
    <p:sldId id="278" r:id="rId22"/>
    <p:sldId id="279" r:id="rId23"/>
    <p:sldId id="280" r:id="rId24"/>
    <p:sldId id="281" r:id="rId25"/>
    <p:sldId id="282" r:id="rId26"/>
    <p:sldId id="277" r:id="rId27"/>
    <p:sldId id="27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EC3EE-C5A5-4B0A-A2FB-D769B3D9F660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4F842-A4B2-4AEE-9DD2-3601449F3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63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54F842-A4B2-4AEE-9DD2-3601449F33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41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08FC623-AF64-468C-B528-A32D93917C7A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E0C79A2-EC8D-47ED-9295-1599F18489D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326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C623-AF64-468C-B528-A32D93917C7A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79A2-EC8D-47ED-9295-1599F1848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6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C623-AF64-468C-B528-A32D93917C7A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79A2-EC8D-47ED-9295-1599F18489D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189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C623-AF64-468C-B528-A32D93917C7A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79A2-EC8D-47ED-9295-1599F18489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623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C623-AF64-468C-B528-A32D93917C7A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79A2-EC8D-47ED-9295-1599F1848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38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C623-AF64-468C-B528-A32D93917C7A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79A2-EC8D-47ED-9295-1599F18489D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065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C623-AF64-468C-B528-A32D93917C7A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79A2-EC8D-47ED-9295-1599F18489D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560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C623-AF64-468C-B528-A32D93917C7A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79A2-EC8D-47ED-9295-1599F18489D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298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C623-AF64-468C-B528-A32D93917C7A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79A2-EC8D-47ED-9295-1599F18489D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505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C623-AF64-468C-B528-A32D93917C7A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79A2-EC8D-47ED-9295-1599F1848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92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C623-AF64-468C-B528-A32D93917C7A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79A2-EC8D-47ED-9295-1599F18489D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186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C623-AF64-468C-B528-A32D93917C7A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79A2-EC8D-47ED-9295-1599F1848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88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C623-AF64-468C-B528-A32D93917C7A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79A2-EC8D-47ED-9295-1599F18489D8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339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C623-AF64-468C-B528-A32D93917C7A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79A2-EC8D-47ED-9295-1599F18489D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125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C623-AF64-468C-B528-A32D93917C7A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79A2-EC8D-47ED-9295-1599F1848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0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C623-AF64-468C-B528-A32D93917C7A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79A2-EC8D-47ED-9295-1599F18489D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62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C623-AF64-468C-B528-A32D93917C7A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79A2-EC8D-47ED-9295-1599F1848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6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08FC623-AF64-468C-B528-A32D93917C7A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E0C79A2-EC8D-47ED-9295-1599F1848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0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essystems.com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essystems.com/" TargetMode="External"/><Relationship Id="rId2" Type="http://schemas.openxmlformats.org/officeDocument/2006/relationships/hyperlink" Target="http://www.n6qw.com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pastapete.com/" TargetMode="External"/><Relationship Id="rId4" Type="http://schemas.openxmlformats.org/officeDocument/2006/relationships/hyperlink" Target="http://www.n6qwradiogenius.us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52FDD2-4A63-469C-ABE1-99D999933953}"/>
              </a:ext>
            </a:extLst>
          </p:cNvPr>
          <p:cNvSpPr txBox="1"/>
          <p:nvPr/>
        </p:nvSpPr>
        <p:spPr>
          <a:xfrm>
            <a:off x="1230489" y="1275645"/>
            <a:ext cx="100992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Bodoni MT Black" panose="02070A03080606020203" pitchFamily="18" charset="0"/>
              </a:rPr>
              <a:t>The Rig on this End is Homebrew!</a:t>
            </a:r>
          </a:p>
          <a:p>
            <a:pPr algn="ctr"/>
            <a:r>
              <a:rPr lang="en-US" sz="2400" dirty="0">
                <a:latin typeface="Bodoni MT Black" panose="02070A03080606020203" pitchFamily="18" charset="0"/>
              </a:rPr>
              <a:t>OR</a:t>
            </a:r>
          </a:p>
          <a:p>
            <a:pPr algn="ctr"/>
            <a:r>
              <a:rPr lang="en-US" sz="4000" dirty="0">
                <a:latin typeface="Bahnschrift SemiBold Condensed" panose="020B0502040204020203" pitchFamily="34" charset="0"/>
              </a:rPr>
              <a:t>When you know stuff you can do stuff!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022818-E74F-4487-B929-753343B6AED1}"/>
              </a:ext>
            </a:extLst>
          </p:cNvPr>
          <p:cNvSpPr txBox="1"/>
          <p:nvPr/>
        </p:nvSpPr>
        <p:spPr>
          <a:xfrm>
            <a:off x="2506133" y="5317067"/>
            <a:ext cx="8233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Pete Juliano, N6QW,  June 11, 2020 Presented to the Cedar Valley ARC, Cedar Rapids, 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BCD512-EB66-4633-A387-1011398C72BF}"/>
              </a:ext>
            </a:extLst>
          </p:cNvPr>
          <p:cNvSpPr txBox="1"/>
          <p:nvPr/>
        </p:nvSpPr>
        <p:spPr>
          <a:xfrm>
            <a:off x="11329729" y="5813778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3BC6E1-E247-4A58-BA16-E005DB031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39" y="3199535"/>
            <a:ext cx="5742561" cy="18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38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D251F2-49BC-44F3-8007-129174E16CE1}"/>
              </a:ext>
            </a:extLst>
          </p:cNvPr>
          <p:cNvSpPr txBox="1"/>
          <p:nvPr/>
        </p:nvSpPr>
        <p:spPr>
          <a:xfrm>
            <a:off x="1433689" y="778933"/>
            <a:ext cx="9684446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KWM-4 Highlights: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Dual Conversion 10.7 MHz and 455KHz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10.7 MHz Crystal Filter with a 10.245 MHz Conversion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Digital VFO with 999 Memories. Si570 /Microcontroller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Keypad with Up/Down Tuning like KWM380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Auto Switching of BPF’s LPF’s ~ Magic Decoder Ring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Three BFO Frequencies USB/LSB/CW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CW –Keyed Buffer Bypasses Mechanical Filter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Extensive use of CNC Milling of Parts/Boards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Separate Memory VFO for USB/LSB True Frequency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Three months to build versus the LMW 3 took 1 year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1594B8-84D3-42C5-9DAC-5128E1B703B5}"/>
              </a:ext>
            </a:extLst>
          </p:cNvPr>
          <p:cNvSpPr txBox="1"/>
          <p:nvPr/>
        </p:nvSpPr>
        <p:spPr>
          <a:xfrm>
            <a:off x="11118135" y="5960533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48230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65F507-E3D8-46E6-937C-A82E07219F35}"/>
              </a:ext>
            </a:extLst>
          </p:cNvPr>
          <p:cNvSpPr txBox="1"/>
          <p:nvPr/>
        </p:nvSpPr>
        <p:spPr>
          <a:xfrm>
            <a:off x="1200396" y="1016000"/>
            <a:ext cx="995952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Well Actually – The KWM-4 is a Very Complex Project!</a:t>
            </a:r>
          </a:p>
          <a:p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Not something everyone could do or can do.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One key element is my $250K CNC machine.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But more importantly it involved a process approach.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That last thing you do is turn on the soldering iron.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The first thing you do is a lot of “noodling” and building on</a:t>
            </a:r>
          </a:p>
          <a:p>
            <a:r>
              <a:rPr lang="en-US" sz="2800" dirty="0"/>
              <a:t>prior projects. My 2009 SS </a:t>
            </a:r>
            <a:r>
              <a:rPr lang="en-US" sz="2800" dirty="0" err="1"/>
              <a:t>heathkit</a:t>
            </a:r>
            <a:r>
              <a:rPr lang="en-US" sz="2800" dirty="0"/>
              <a:t> HW-101 Tri-Bander was</a:t>
            </a:r>
          </a:p>
          <a:p>
            <a:r>
              <a:rPr lang="en-US" sz="2800" dirty="0"/>
              <a:t>the base case for the KWM-4. See </a:t>
            </a:r>
            <a:r>
              <a:rPr lang="en-US" sz="2800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www.jessystems.com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But there is a simpler alternative ~ A Homebrew SDR Transceiver!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D57DA8-ADE9-4266-9FD7-18C96197AF25}"/>
              </a:ext>
            </a:extLst>
          </p:cNvPr>
          <p:cNvSpPr txBox="1"/>
          <p:nvPr/>
        </p:nvSpPr>
        <p:spPr>
          <a:xfrm>
            <a:off x="11074400" y="5904089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290996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84D7F2-3E6D-417E-9D63-954F817BDAE5}"/>
              </a:ext>
            </a:extLst>
          </p:cNvPr>
          <p:cNvSpPr txBox="1"/>
          <p:nvPr/>
        </p:nvSpPr>
        <p:spPr>
          <a:xfrm>
            <a:off x="1117599" y="889843"/>
            <a:ext cx="9662773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We are in the Transition from HDR to SDR!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/>
              <a:t>The KWM-4 is mostly hardware ~  A Limitation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/>
              <a:t>New SDR Designs are less Hardware Dependent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/>
              <a:t>Upgrades typically involve Software changes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/>
              <a:t>With tons of free software, less up front costs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/>
              <a:t>Feature rich/new technology aspects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/>
              <a:t>Unrivaled signal performance/capabilities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/>
              <a:t>You not only hear the signal –you see it!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/>
              <a:t>Visible Spectrum Slices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D42482-11C9-4B2A-A87E-9D115C6F8478}"/>
              </a:ext>
            </a:extLst>
          </p:cNvPr>
          <p:cNvSpPr txBox="1"/>
          <p:nvPr/>
        </p:nvSpPr>
        <p:spPr>
          <a:xfrm>
            <a:off x="11074401" y="578349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530623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719913-4BF2-4A7E-B0F5-0D679E12C99B}"/>
              </a:ext>
            </a:extLst>
          </p:cNvPr>
          <p:cNvSpPr txBox="1"/>
          <p:nvPr/>
        </p:nvSpPr>
        <p:spPr>
          <a:xfrm>
            <a:off x="1873956" y="1320800"/>
            <a:ext cx="8474756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Homebrew SDR Transceiver Design Criteria</a:t>
            </a:r>
          </a:p>
          <a:p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Sound Card Based I &amp; Q Channel Approach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Initially a Single Band design ~ 40 Meters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Use of packaged hardware SDR-Kits Si570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Use of a Raspberry Pi3 or ASUS Tinker Board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Use of the ADE-1 DBM for the DCRs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J310 Bidirectional Amp, 2N2219 Driver, RF Power FET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QUISK Free SDR Software (N2ADR Design)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SSB /CW Keying via the SDR-Kits Controller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Club Project Approach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956C53-E4CC-406D-A5B6-1B5C3B5D5830}"/>
              </a:ext>
            </a:extLst>
          </p:cNvPr>
          <p:cNvSpPr txBox="1"/>
          <p:nvPr/>
        </p:nvSpPr>
        <p:spPr>
          <a:xfrm>
            <a:off x="11063111" y="5881511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724092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E4C618-BAB0-4B3D-A419-A3DBFF510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45" y="632178"/>
            <a:ext cx="9944256" cy="55936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0A664C-3C20-4355-B353-D529212FF531}"/>
              </a:ext>
            </a:extLst>
          </p:cNvPr>
          <p:cNvSpPr txBox="1"/>
          <p:nvPr/>
        </p:nvSpPr>
        <p:spPr>
          <a:xfrm>
            <a:off x="11119556" y="5915378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534094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384554-3A6E-4FB5-9054-2BC790892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2" y="672701"/>
            <a:ext cx="10350554" cy="56570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5EDC03-900D-447E-A4CD-4B7EAF470FDB}"/>
              </a:ext>
            </a:extLst>
          </p:cNvPr>
          <p:cNvSpPr/>
          <p:nvPr/>
        </p:nvSpPr>
        <p:spPr>
          <a:xfrm>
            <a:off x="2331155" y="5057423"/>
            <a:ext cx="1636890" cy="58702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Audio Dongle</a:t>
            </a:r>
          </a:p>
          <a:p>
            <a:pPr algn="just"/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UGREEN USB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DE07973-1A1C-48A3-8EBA-1758988E474F}"/>
              </a:ext>
            </a:extLst>
          </p:cNvPr>
          <p:cNvCxnSpPr/>
          <p:nvPr/>
        </p:nvCxnSpPr>
        <p:spPr>
          <a:xfrm flipV="1">
            <a:off x="3149600" y="4143022"/>
            <a:ext cx="1038578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87DEBBC-D4EE-4C76-9B5C-97E52144FE20}"/>
              </a:ext>
            </a:extLst>
          </p:cNvPr>
          <p:cNvSpPr txBox="1"/>
          <p:nvPr/>
        </p:nvSpPr>
        <p:spPr>
          <a:xfrm>
            <a:off x="8563056" y="784156"/>
            <a:ext cx="2658100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(Mitsubishi RD06HHF1)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23E4C5-CA61-4CFC-B186-061403E048A9}"/>
              </a:ext>
            </a:extLst>
          </p:cNvPr>
          <p:cNvSpPr txBox="1"/>
          <p:nvPr/>
        </p:nvSpPr>
        <p:spPr>
          <a:xfrm>
            <a:off x="9725014" y="4427604"/>
            <a:ext cx="1533753" cy="92333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Now Optimal</a:t>
            </a:r>
          </a:p>
          <a:p>
            <a:r>
              <a:rPr lang="en-US" b="1" dirty="0"/>
              <a:t>Shop USB 2.0</a:t>
            </a:r>
          </a:p>
          <a:p>
            <a:r>
              <a:rPr lang="en-US" b="1" dirty="0"/>
              <a:t>6 Channel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17D3EC-92A3-4D16-A938-64502229970A}"/>
              </a:ext>
            </a:extLst>
          </p:cNvPr>
          <p:cNvSpPr txBox="1"/>
          <p:nvPr/>
        </p:nvSpPr>
        <p:spPr>
          <a:xfrm>
            <a:off x="2054579" y="2311064"/>
            <a:ext cx="825867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(RPi3)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C27BFC-95EB-4D75-8EA1-0859E7979A92}"/>
              </a:ext>
            </a:extLst>
          </p:cNvPr>
          <p:cNvSpPr txBox="1"/>
          <p:nvPr/>
        </p:nvSpPr>
        <p:spPr>
          <a:xfrm>
            <a:off x="836868" y="5624057"/>
            <a:ext cx="1323054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Rev.: 6/2020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A32E5F-DFCD-4315-9311-006035AB25E8}"/>
              </a:ext>
            </a:extLst>
          </p:cNvPr>
          <p:cNvSpPr txBox="1"/>
          <p:nvPr/>
        </p:nvSpPr>
        <p:spPr>
          <a:xfrm>
            <a:off x="11019819" y="5808723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768671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61496-B648-42AC-BF41-902BD9A68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11" y="733776"/>
            <a:ext cx="6897511" cy="51731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AC19C6-6219-42AA-8753-96ABBF789F64}"/>
              </a:ext>
            </a:extLst>
          </p:cNvPr>
          <p:cNvSpPr txBox="1"/>
          <p:nvPr/>
        </p:nvSpPr>
        <p:spPr>
          <a:xfrm>
            <a:off x="8173155" y="1397675"/>
            <a:ext cx="3056991" cy="3693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This is a 7” HDMI Display</a:t>
            </a:r>
          </a:p>
          <a:p>
            <a:r>
              <a:rPr lang="en-US" dirty="0"/>
              <a:t>Used with the RADIG Test</a:t>
            </a:r>
          </a:p>
          <a:p>
            <a:r>
              <a:rPr lang="en-US" dirty="0"/>
              <a:t>Bed SDR Transceiver.</a:t>
            </a:r>
          </a:p>
          <a:p>
            <a:endParaRPr lang="en-US" dirty="0"/>
          </a:p>
          <a:p>
            <a:r>
              <a:rPr lang="en-US" dirty="0"/>
              <a:t>With the RPI 3 and WSJTX</a:t>
            </a:r>
          </a:p>
          <a:p>
            <a:r>
              <a:rPr lang="en-US" dirty="0"/>
              <a:t>the RADIG works WSPR</a:t>
            </a:r>
          </a:p>
          <a:p>
            <a:r>
              <a:rPr lang="en-US" dirty="0"/>
              <a:t>and FT-8 directly.</a:t>
            </a:r>
          </a:p>
          <a:p>
            <a:endParaRPr lang="en-US" dirty="0"/>
          </a:p>
          <a:p>
            <a:r>
              <a:rPr lang="en-US" dirty="0"/>
              <a:t>(Note I designed a Digital</a:t>
            </a:r>
          </a:p>
          <a:p>
            <a:r>
              <a:rPr lang="en-US" dirty="0"/>
              <a:t>Interface that uses USB so</a:t>
            </a:r>
          </a:p>
          <a:p>
            <a:r>
              <a:rPr lang="en-US" dirty="0"/>
              <a:t>any rig with Upper Sideband</a:t>
            </a:r>
          </a:p>
          <a:p>
            <a:r>
              <a:rPr lang="en-US" dirty="0"/>
              <a:t>along with the RPi3 can do</a:t>
            </a:r>
          </a:p>
          <a:p>
            <a:r>
              <a:rPr lang="en-US" dirty="0"/>
              <a:t>WSPR and FT-8 using WSJTX.)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3B23DE-FF44-4A73-BEFB-B628DDEF5BB6}"/>
              </a:ext>
            </a:extLst>
          </p:cNvPr>
          <p:cNvSpPr txBox="1"/>
          <p:nvPr/>
        </p:nvSpPr>
        <p:spPr>
          <a:xfrm>
            <a:off x="11085689" y="590691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761048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B9B683-383B-474E-A844-D5E686D7C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632178"/>
            <a:ext cx="7495822" cy="5621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D5955A-F3DD-4EF1-A728-A42015B9E624}"/>
              </a:ext>
            </a:extLst>
          </p:cNvPr>
          <p:cNvSpPr txBox="1"/>
          <p:nvPr/>
        </p:nvSpPr>
        <p:spPr>
          <a:xfrm>
            <a:off x="8929511" y="1343378"/>
            <a:ext cx="236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FT-8 With the RADIG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18894B-164D-48B3-B405-1B732EF09A3E}"/>
              </a:ext>
            </a:extLst>
          </p:cNvPr>
          <p:cNvSpPr txBox="1"/>
          <p:nvPr/>
        </p:nvSpPr>
        <p:spPr>
          <a:xfrm>
            <a:off x="10634133" y="5633156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641483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9BE2FC-D4FD-4EED-8ED7-DB98BD69A19A}"/>
              </a:ext>
            </a:extLst>
          </p:cNvPr>
          <p:cNvSpPr txBox="1"/>
          <p:nvPr/>
        </p:nvSpPr>
        <p:spPr>
          <a:xfrm>
            <a:off x="1176198" y="1351508"/>
            <a:ext cx="9306843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With some new powerful Microcontrollers you can have SDR on  chip!</a:t>
            </a:r>
          </a:p>
          <a:p>
            <a:endParaRPr lang="en-US" sz="2400" b="1" dirty="0"/>
          </a:p>
          <a:p>
            <a:r>
              <a:rPr lang="en-US" sz="2800" b="1" dirty="0"/>
              <a:t>PJRC’s Teensy Microcontroller + CODEC ~ SDR on a Chip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Gives I and Q processing using Iowa Hills Software Hilbert Transforms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Design your own filters bandwidths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No Spectrum or Waterfall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Use the </a:t>
            </a:r>
            <a:r>
              <a:rPr lang="en-US" sz="2400" dirty="0" err="1"/>
              <a:t>WebSDR</a:t>
            </a:r>
            <a:r>
              <a:rPr lang="en-US" sz="2400" dirty="0"/>
              <a:t> Receiver sites for your Waterfall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Programs using the Arduino IDE’s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Pioneering work from ZL2CTM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Same Front End as used with the RPi3 or ASUS Tinker Board only no</a:t>
            </a:r>
          </a:p>
          <a:p>
            <a:r>
              <a:rPr lang="en-US" sz="2400" dirty="0"/>
              <a:t>     computer required all on the Teensy.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EB0662-A1CB-4EB7-A5BA-12BF48868974}"/>
              </a:ext>
            </a:extLst>
          </p:cNvPr>
          <p:cNvSpPr txBox="1"/>
          <p:nvPr/>
        </p:nvSpPr>
        <p:spPr>
          <a:xfrm>
            <a:off x="10668000" y="579120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846768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E29017-1495-4420-A582-6445EF123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42" y="620889"/>
            <a:ext cx="10019516" cy="54200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F6CBEF-62DB-440F-8F09-95D4A602F4AE}"/>
              </a:ext>
            </a:extLst>
          </p:cNvPr>
          <p:cNvSpPr txBox="1"/>
          <p:nvPr/>
        </p:nvSpPr>
        <p:spPr>
          <a:xfrm>
            <a:off x="11105758" y="5768623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778637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E0E8F6-11C1-45C5-BBB2-74ECD18BB63A}"/>
              </a:ext>
            </a:extLst>
          </p:cNvPr>
          <p:cNvSpPr txBox="1"/>
          <p:nvPr/>
        </p:nvSpPr>
        <p:spPr>
          <a:xfrm>
            <a:off x="772217" y="711200"/>
            <a:ext cx="1060719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Get to Know Pete, N6QW</a:t>
            </a:r>
          </a:p>
          <a:p>
            <a:endParaRPr lang="en-US" sz="2800" dirty="0"/>
          </a:p>
          <a:p>
            <a:r>
              <a:rPr lang="en-US" sz="2800" dirty="0"/>
              <a:t>Licensed for 61 years. When I started in this magical hobby a 100 watt</a:t>
            </a:r>
          </a:p>
          <a:p>
            <a:r>
              <a:rPr lang="en-US" sz="2800" dirty="0"/>
              <a:t>transmitter was two 19” relay racks of equipment with one of the racks</a:t>
            </a:r>
          </a:p>
          <a:p>
            <a:r>
              <a:rPr lang="en-US" sz="2800" dirty="0"/>
              <a:t>dedicated to just the power supplies. In the 1960’s when I studied EE, at </a:t>
            </a:r>
          </a:p>
          <a:p>
            <a:r>
              <a:rPr lang="en-US" sz="2800" dirty="0"/>
              <a:t>Penn State, Solid State Electronic Courses were optional. </a:t>
            </a:r>
          </a:p>
          <a:p>
            <a:endParaRPr lang="en-US" sz="2800" dirty="0"/>
          </a:p>
          <a:p>
            <a:r>
              <a:rPr lang="en-US" sz="2800" dirty="0"/>
              <a:t>Most of my 30 years of work experience was in Aerospace. Spent 11 years </a:t>
            </a:r>
          </a:p>
          <a:p>
            <a:r>
              <a:rPr lang="en-US" sz="2800" dirty="0"/>
              <a:t>in St Louis; but most of those 30 years was in management not hardware. </a:t>
            </a:r>
          </a:p>
          <a:p>
            <a:endParaRPr lang="en-US" sz="2800" dirty="0"/>
          </a:p>
          <a:p>
            <a:r>
              <a:rPr lang="en-US" sz="2800" dirty="0"/>
              <a:t>Retirement in 1997 gave me the time to play with the electrons and I</a:t>
            </a:r>
          </a:p>
          <a:p>
            <a:r>
              <a:rPr lang="en-US" sz="2800" dirty="0"/>
              <a:t>haven’t stopped!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65B5F2-5FE6-41AF-8E7C-388B03984368}"/>
              </a:ext>
            </a:extLst>
          </p:cNvPr>
          <p:cNvSpPr txBox="1"/>
          <p:nvPr/>
        </p:nvSpPr>
        <p:spPr>
          <a:xfrm>
            <a:off x="11232581" y="5850846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39783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03858C-41AA-4F93-B045-AFF524FD8D71}"/>
              </a:ext>
            </a:extLst>
          </p:cNvPr>
          <p:cNvSpPr txBox="1"/>
          <p:nvPr/>
        </p:nvSpPr>
        <p:spPr>
          <a:xfrm>
            <a:off x="1415680" y="1004711"/>
            <a:ext cx="10069360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How good are the Homebrew SDR’s?</a:t>
            </a:r>
          </a:p>
          <a:p>
            <a:endParaRPr lang="en-US" sz="3200" b="1" dirty="0"/>
          </a:p>
          <a:p>
            <a:r>
              <a:rPr lang="en-US" sz="3200" b="1" dirty="0"/>
              <a:t>Simple Answer: Quite Good. </a:t>
            </a:r>
          </a:p>
          <a:p>
            <a:endParaRPr lang="en-US" sz="3200" b="1" dirty="0"/>
          </a:p>
          <a:p>
            <a:r>
              <a:rPr lang="en-US" sz="3200" b="1" dirty="0"/>
              <a:t>Not Much Hardware but the power is in the Software</a:t>
            </a:r>
          </a:p>
          <a:p>
            <a:r>
              <a:rPr lang="en-US" sz="3200" b="1" dirty="0"/>
              <a:t>QUISK  is a full featured SDR Software and FREE!</a:t>
            </a:r>
          </a:p>
          <a:p>
            <a:r>
              <a:rPr lang="en-US" sz="3200" b="1" dirty="0"/>
              <a:t>You have choice of Bandwidths, all Modes and even </a:t>
            </a:r>
          </a:p>
          <a:p>
            <a:r>
              <a:rPr lang="en-US" sz="3200" b="1" dirty="0"/>
              <a:t>a recording function. You can run split and control </a:t>
            </a:r>
          </a:p>
          <a:p>
            <a:r>
              <a:rPr lang="en-US" sz="3200" b="1" dirty="0"/>
              <a:t>all facets of your received and some transmitted signals.</a:t>
            </a:r>
          </a:p>
          <a:p>
            <a:r>
              <a:rPr lang="en-US" sz="3200" b="1" dirty="0"/>
              <a:t>With the Si570 CMOS PLL, operation through 10 Meters.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08BCF-3AE3-4FE6-AD73-54DB2B496CA8}"/>
              </a:ext>
            </a:extLst>
          </p:cNvPr>
          <p:cNvSpPr txBox="1"/>
          <p:nvPr/>
        </p:nvSpPr>
        <p:spPr>
          <a:xfrm>
            <a:off x="11120473" y="5836803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310122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51DC4E-B4D3-42A4-8FE5-5B2E8CF251DE}"/>
              </a:ext>
            </a:extLst>
          </p:cNvPr>
          <p:cNvSpPr txBox="1"/>
          <p:nvPr/>
        </p:nvSpPr>
        <p:spPr>
          <a:xfrm>
            <a:off x="1794934" y="884676"/>
            <a:ext cx="9055877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Homebrew Transceivers take many forms!</a:t>
            </a:r>
          </a:p>
          <a:p>
            <a:endParaRPr lang="en-US" sz="2800" b="1" dirty="0"/>
          </a:p>
          <a:p>
            <a:r>
              <a:rPr lang="en-US" sz="2400" dirty="0"/>
              <a:t>In the last 20 years I have “homebrewed” about three dozen Transceivers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Some are retrofitting older products with new technology like digital</a:t>
            </a:r>
          </a:p>
          <a:p>
            <a:r>
              <a:rPr lang="en-US" sz="2400" dirty="0"/>
              <a:t>    displays, VFO stabilizers or complete repackaging (HW-101 FPM300)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0A8F9-BCD6-426F-BD9F-86D285109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304302" y="3300320"/>
            <a:ext cx="3183467" cy="238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DE79F0-F62C-4658-BC67-9A5C35D40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136" y="3300320"/>
            <a:ext cx="4252628" cy="239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35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421477-8127-4D6A-B4C7-BF294A7DD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822" y="2288821"/>
            <a:ext cx="3928533" cy="294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87B932-9194-4C2F-BC21-B3A41C73207F}"/>
              </a:ext>
            </a:extLst>
          </p:cNvPr>
          <p:cNvSpPr txBox="1"/>
          <p:nvPr/>
        </p:nvSpPr>
        <p:spPr>
          <a:xfrm>
            <a:off x="2122311" y="1286933"/>
            <a:ext cx="79392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Below is a Ten Tec Model 540 (Analog) Converted to Digital 544</a:t>
            </a:r>
          </a:p>
          <a:p>
            <a:r>
              <a:rPr lang="en-US" sz="2400" dirty="0"/>
              <a:t>(Two different versions of the same conversion)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D8719F-12C8-4470-88D4-5CF0701CD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85" y="2296109"/>
            <a:ext cx="3918816" cy="29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41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2C28C7-011B-4A75-B875-A4560BAE757F}"/>
              </a:ext>
            </a:extLst>
          </p:cNvPr>
          <p:cNvSpPr txBox="1"/>
          <p:nvPr/>
        </p:nvSpPr>
        <p:spPr>
          <a:xfrm>
            <a:off x="1828800" y="1309511"/>
            <a:ext cx="71191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Some homebrew projects were just to test concepts…</a:t>
            </a:r>
          </a:p>
          <a:p>
            <a:endParaRPr lang="en-US" sz="2400" dirty="0"/>
          </a:p>
          <a:p>
            <a:r>
              <a:rPr lang="en-US" sz="2400" dirty="0"/>
              <a:t>An early Bitx40 before the </a:t>
            </a:r>
            <a:r>
              <a:rPr lang="en-US" sz="2400" dirty="0" err="1"/>
              <a:t>Raduino</a:t>
            </a:r>
            <a:r>
              <a:rPr lang="en-US" sz="2400" dirty="0"/>
              <a:t>. (8x2 LCD Display)</a:t>
            </a:r>
          </a:p>
          <a:p>
            <a:r>
              <a:rPr lang="en-US" sz="2400" b="1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B1A41E-5D18-474E-A96B-4136AEBFE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2879171"/>
            <a:ext cx="5169151" cy="259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0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A4398D-F2B2-4717-8633-032003DF8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712" y="2328538"/>
            <a:ext cx="6129933" cy="37843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055975-6C8F-4E3E-BBE3-D778E39E8F4E}"/>
              </a:ext>
            </a:extLst>
          </p:cNvPr>
          <p:cNvSpPr txBox="1"/>
          <p:nvPr/>
        </p:nvSpPr>
        <p:spPr>
          <a:xfrm>
            <a:off x="1761359" y="1275644"/>
            <a:ext cx="8138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 really compact 5 Watt SSB Transceiver with OLED Display</a:t>
            </a:r>
          </a:p>
        </p:txBody>
      </p:sp>
    </p:spTree>
    <p:extLst>
      <p:ext uri="{BB962C8B-B14F-4D97-AF65-F5344CB8AC3E}">
        <p14:creationId xmlns:p14="http://schemas.microsoft.com/office/powerpoint/2010/main" val="2419032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9BC306-787B-43F1-BE63-CC3202D94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13" y="2585156"/>
            <a:ext cx="3759198" cy="2819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3358C7-639D-4B53-BE45-06F2BF6D73D4}"/>
              </a:ext>
            </a:extLst>
          </p:cNvPr>
          <p:cNvSpPr txBox="1"/>
          <p:nvPr/>
        </p:nvSpPr>
        <p:spPr>
          <a:xfrm>
            <a:off x="2506133" y="1151466"/>
            <a:ext cx="6968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 Breadboard of the Tri-Band SS HW-101 circa 2009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FA22BC-4D01-4BFE-9A1D-BB70E3A86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083" y="2585156"/>
            <a:ext cx="4556605" cy="281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390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43DED3-253D-4A3D-839D-972EB5577385}"/>
              </a:ext>
            </a:extLst>
          </p:cNvPr>
          <p:cNvSpPr txBox="1"/>
          <p:nvPr/>
        </p:nvSpPr>
        <p:spPr>
          <a:xfrm>
            <a:off x="1753080" y="869244"/>
            <a:ext cx="9143400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Thank You for the Invitation to Present to your Club!</a:t>
            </a:r>
          </a:p>
          <a:p>
            <a:endParaRPr lang="en-US" sz="2800" b="1" dirty="0"/>
          </a:p>
          <a:p>
            <a:r>
              <a:rPr lang="en-US" sz="2800" dirty="0"/>
              <a:t>It has been a delight to visit with The Cedar Valley ARC to</a:t>
            </a:r>
          </a:p>
          <a:p>
            <a:r>
              <a:rPr lang="en-US" sz="2800" dirty="0"/>
              <a:t>share some of my homebrew adventures. I do “smoke” a </a:t>
            </a:r>
          </a:p>
          <a:p>
            <a:r>
              <a:rPr lang="en-US" sz="2800" dirty="0"/>
              <a:t>lot of parts and not all my projects are successful from</a:t>
            </a:r>
          </a:p>
          <a:p>
            <a:r>
              <a:rPr lang="en-US" sz="2800" dirty="0"/>
              <a:t>the outset. I once had a project that took me nearly 3 years</a:t>
            </a:r>
          </a:p>
          <a:p>
            <a:r>
              <a:rPr lang="en-US" sz="2800" dirty="0"/>
              <a:t>to fix. It was a broken pin inside a tube socket. At the pin</a:t>
            </a:r>
          </a:p>
          <a:p>
            <a:r>
              <a:rPr lang="en-US" sz="2800" dirty="0"/>
              <a:t>base you would measure a voltage but it wasn’t getting to the </a:t>
            </a:r>
          </a:p>
          <a:p>
            <a:r>
              <a:rPr lang="en-US" sz="2800" dirty="0"/>
              <a:t>tube itself. I leave you with: </a:t>
            </a:r>
            <a:r>
              <a:rPr lang="en-US" sz="2800" b="1" i="1" dirty="0"/>
              <a:t>The sometimes obvious is not so.</a:t>
            </a:r>
          </a:p>
          <a:p>
            <a:endParaRPr lang="en-US" sz="2800" dirty="0"/>
          </a:p>
          <a:p>
            <a:r>
              <a:rPr lang="en-US" sz="2800" dirty="0"/>
              <a:t>Now if there are any questions --- have at it.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197A41-F7A0-4A03-A180-33C645AC4D7D}"/>
              </a:ext>
            </a:extLst>
          </p:cNvPr>
          <p:cNvSpPr txBox="1"/>
          <p:nvPr/>
        </p:nvSpPr>
        <p:spPr>
          <a:xfrm>
            <a:off x="11063111" y="579120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348186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DA9E88-2D27-4C66-BB01-14F304D30A93}"/>
              </a:ext>
            </a:extLst>
          </p:cNvPr>
          <p:cNvSpPr txBox="1"/>
          <p:nvPr/>
        </p:nvSpPr>
        <p:spPr>
          <a:xfrm>
            <a:off x="2043288" y="1941689"/>
            <a:ext cx="810542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http://www.n6qw.com</a:t>
            </a:r>
            <a:r>
              <a:rPr lang="en-US" sz="3200" b="1" dirty="0">
                <a:solidFill>
                  <a:srgbClr val="FF0000"/>
                </a:solidFill>
              </a:rPr>
              <a:t> (Current Projects)</a:t>
            </a:r>
          </a:p>
          <a:p>
            <a:r>
              <a:rPr lang="en-US" sz="3200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http://www.jessystems.com</a:t>
            </a:r>
            <a:r>
              <a:rPr lang="en-US" sz="3200" b="1" dirty="0">
                <a:solidFill>
                  <a:srgbClr val="FF0000"/>
                </a:solidFill>
              </a:rPr>
              <a:t> (Old Projects)</a:t>
            </a:r>
          </a:p>
          <a:p>
            <a:r>
              <a:rPr lang="en-US" sz="3200" b="1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http://www.n6qwradiogenius.us</a:t>
            </a:r>
            <a:r>
              <a:rPr lang="en-US" sz="3200" b="1" dirty="0">
                <a:solidFill>
                  <a:srgbClr val="FF0000"/>
                </a:solidFill>
              </a:rPr>
              <a:t> (SDR Rigs)</a:t>
            </a:r>
          </a:p>
          <a:p>
            <a:r>
              <a:rPr lang="en-US" sz="3200" b="1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http://www.pastapete.com</a:t>
            </a:r>
            <a:r>
              <a:rPr lang="en-US" sz="3200" b="1" dirty="0">
                <a:solidFill>
                  <a:srgbClr val="FF0000"/>
                </a:solidFill>
              </a:rPr>
              <a:t> (Cooking Stuff)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5F1808-DE85-4D9A-A381-D3DE6C596859}"/>
              </a:ext>
            </a:extLst>
          </p:cNvPr>
          <p:cNvSpPr txBox="1"/>
          <p:nvPr/>
        </p:nvSpPr>
        <p:spPr>
          <a:xfrm>
            <a:off x="11029244" y="5768622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473664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5A485D-1C47-4E15-AC94-83D0DC010062}"/>
              </a:ext>
            </a:extLst>
          </p:cNvPr>
          <p:cNvSpPr txBox="1"/>
          <p:nvPr/>
        </p:nvSpPr>
        <p:spPr>
          <a:xfrm>
            <a:off x="1316370" y="582067"/>
            <a:ext cx="969194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IARU several years ago stated  hams are hams because: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They Love to Contest.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They Love to Operate.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r>
              <a:rPr lang="en-US" sz="2800" dirty="0"/>
              <a:t>But I think they are partially  WRONG as there are many of us</a:t>
            </a:r>
          </a:p>
          <a:p>
            <a:r>
              <a:rPr lang="en-US" sz="2800" dirty="0"/>
              <a:t>who “Love to Build” our stations beyond just Antennas, Accessories</a:t>
            </a:r>
          </a:p>
          <a:p>
            <a:r>
              <a:rPr lang="en-US" sz="2800" dirty="0"/>
              <a:t>or Linear Amplifiers.</a:t>
            </a:r>
          </a:p>
          <a:p>
            <a:endParaRPr lang="en-US" sz="2800" dirty="0"/>
          </a:p>
          <a:p>
            <a:r>
              <a:rPr lang="en-US" sz="2800" dirty="0"/>
              <a:t>True we are in the minority; but we only need to reflect on hams</a:t>
            </a:r>
          </a:p>
          <a:p>
            <a:r>
              <a:rPr lang="en-US" sz="2800" dirty="0"/>
              <a:t>like Gene </a:t>
            </a:r>
            <a:r>
              <a:rPr lang="en-US" sz="2800" dirty="0" err="1"/>
              <a:t>Senti</a:t>
            </a:r>
            <a:r>
              <a:rPr lang="en-US" sz="2800" dirty="0"/>
              <a:t> * and Gerald Youngblood! These builders turned</a:t>
            </a:r>
          </a:p>
          <a:p>
            <a:r>
              <a:rPr lang="en-US" sz="2800" dirty="0"/>
              <a:t>their creations into some of the finest ham gear we have ever </a:t>
            </a:r>
          </a:p>
          <a:p>
            <a:r>
              <a:rPr lang="en-US" sz="2800" dirty="0"/>
              <a:t>known. Burdick and Swartz (</a:t>
            </a:r>
            <a:r>
              <a:rPr lang="en-US" sz="2800" dirty="0" err="1"/>
              <a:t>Elecraft</a:t>
            </a:r>
            <a:r>
              <a:rPr lang="en-US" sz="2800" dirty="0"/>
              <a:t>) built homebrew stuff first!</a:t>
            </a:r>
            <a:r>
              <a:rPr lang="en-US" sz="2800" b="1" dirty="0"/>
              <a:t> </a:t>
            </a:r>
          </a:p>
          <a:p>
            <a:r>
              <a:rPr lang="en-US" sz="2800" b="1" dirty="0"/>
              <a:t>* </a:t>
            </a:r>
            <a:r>
              <a:rPr lang="en-US" sz="2800" dirty="0"/>
              <a:t>The Collins Engr who designed the KWM-1 in his basement.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6EB935-5BD3-4A58-B46E-0F3AA3302152}"/>
              </a:ext>
            </a:extLst>
          </p:cNvPr>
          <p:cNvSpPr txBox="1"/>
          <p:nvPr/>
        </p:nvSpPr>
        <p:spPr>
          <a:xfrm>
            <a:off x="11300178" y="5915378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0098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D52826-2350-40B2-9F87-0973975F41CB}"/>
              </a:ext>
            </a:extLst>
          </p:cNvPr>
          <p:cNvSpPr txBox="1"/>
          <p:nvPr/>
        </p:nvSpPr>
        <p:spPr>
          <a:xfrm>
            <a:off x="1693334" y="671691"/>
            <a:ext cx="9508116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Today’s Rigs have become very technical!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/>
              <a:t>Recently I was told by a ham I was 10 Hz low in</a:t>
            </a:r>
          </a:p>
          <a:p>
            <a:r>
              <a:rPr lang="en-US" sz="3600" dirty="0"/>
              <a:t>Frequency. He had a GPS linked to a Rubidium</a:t>
            </a:r>
          </a:p>
          <a:p>
            <a:r>
              <a:rPr lang="en-US" sz="3600" dirty="0"/>
              <a:t>Frequency Standard on his FLEX 6700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/>
              <a:t>Digital Frequency Readouts (PLL’s/DDS/DDC)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/>
              <a:t>Digital Signal Processing/Noise Reduction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/>
              <a:t>All Band, All Mode, the Digi-Stuff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/>
              <a:t>Choices of Receive Bandwidths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/>
              <a:t>Waterfalls &amp; Spectrum Displays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/>
              <a:t>Embedded Computers</a:t>
            </a:r>
          </a:p>
          <a:p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7B2BB0-5C17-4F11-8938-8E52DE831A1E}"/>
              </a:ext>
            </a:extLst>
          </p:cNvPr>
          <p:cNvSpPr txBox="1"/>
          <p:nvPr/>
        </p:nvSpPr>
        <p:spPr>
          <a:xfrm>
            <a:off x="11238189" y="5791199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58078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3543B2-4CD6-491D-8321-28951142C83F}"/>
              </a:ext>
            </a:extLst>
          </p:cNvPr>
          <p:cNvSpPr txBox="1"/>
          <p:nvPr/>
        </p:nvSpPr>
        <p:spPr>
          <a:xfrm>
            <a:off x="1411111" y="662043"/>
            <a:ext cx="992970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 can see the eye’s rolling and the heads shaking!</a:t>
            </a:r>
          </a:p>
          <a:p>
            <a:endParaRPr lang="en-US" sz="2800" dirty="0"/>
          </a:p>
          <a:p>
            <a:r>
              <a:rPr lang="en-US" sz="2800" dirty="0"/>
              <a:t>The question remains: Could you build such a radio in your shack?</a:t>
            </a:r>
          </a:p>
          <a:p>
            <a:endParaRPr lang="en-US" sz="2800" dirty="0"/>
          </a:p>
          <a:p>
            <a:r>
              <a:rPr lang="en-US" sz="2800" dirty="0"/>
              <a:t>I am not talking about a kit project; but something </a:t>
            </a:r>
            <a:r>
              <a:rPr lang="en-US" sz="2800" b="1" dirty="0"/>
              <a:t>Scratch</a:t>
            </a:r>
          </a:p>
          <a:p>
            <a:r>
              <a:rPr lang="en-US" sz="2800" b="1" dirty="0"/>
              <a:t>Built </a:t>
            </a:r>
            <a:r>
              <a:rPr lang="en-US" sz="2800" dirty="0"/>
              <a:t>that is a result of today what I call “Technology Leverage”.</a:t>
            </a:r>
          </a:p>
          <a:p>
            <a:endParaRPr lang="en-US" sz="2800" dirty="0"/>
          </a:p>
          <a:p>
            <a:r>
              <a:rPr lang="en-US" sz="2800" dirty="0"/>
              <a:t>There are inexpensive electronic building blocks that are readily </a:t>
            </a:r>
          </a:p>
          <a:p>
            <a:r>
              <a:rPr lang="en-US" sz="2800" dirty="0"/>
              <a:t>available at low cost. How about a highly accurate and stable</a:t>
            </a:r>
          </a:p>
          <a:p>
            <a:r>
              <a:rPr lang="en-US" sz="2800" dirty="0"/>
              <a:t>Digital VFO built with parts from Amazon –cost $20? Consider</a:t>
            </a:r>
          </a:p>
          <a:p>
            <a:r>
              <a:rPr lang="en-US" sz="2800" dirty="0"/>
              <a:t>an embedded computer for $35 (Amazon). Two Double Balanced </a:t>
            </a:r>
          </a:p>
          <a:p>
            <a:r>
              <a:rPr lang="en-US" sz="2800" dirty="0"/>
              <a:t>Mixers can be had for $11 from Mouser. Did I mention free software?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7429B0-86D7-470B-80FA-D29F059C7B95}"/>
              </a:ext>
            </a:extLst>
          </p:cNvPr>
          <p:cNvSpPr txBox="1"/>
          <p:nvPr/>
        </p:nvSpPr>
        <p:spPr>
          <a:xfrm>
            <a:off x="11193982" y="5826625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18881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D558E8-025D-45DC-830F-3D1B41A78769}"/>
              </a:ext>
            </a:extLst>
          </p:cNvPr>
          <p:cNvSpPr txBox="1"/>
          <p:nvPr/>
        </p:nvSpPr>
        <p:spPr>
          <a:xfrm>
            <a:off x="953598" y="548088"/>
            <a:ext cx="10558916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One of My Goals is to foster Homebrew Construction!</a:t>
            </a:r>
          </a:p>
          <a:p>
            <a:r>
              <a:rPr lang="en-US" sz="3200" dirty="0"/>
              <a:t>Early on hams didn’t have computers, could not do an Internet</a:t>
            </a:r>
          </a:p>
          <a:p>
            <a:r>
              <a:rPr lang="en-US" sz="3200" dirty="0"/>
              <a:t>Search, no credit cards and therefore no two days later the</a:t>
            </a:r>
          </a:p>
          <a:p>
            <a:r>
              <a:rPr lang="en-US" sz="3200" dirty="0"/>
              <a:t>Amazon truck shows up at the front door. Those OM’s were the</a:t>
            </a:r>
          </a:p>
          <a:p>
            <a:r>
              <a:rPr lang="en-US" sz="3200" dirty="0"/>
              <a:t>tinker types, scroungers and innovators for they hand built their</a:t>
            </a:r>
          </a:p>
          <a:p>
            <a:r>
              <a:rPr lang="en-US" sz="3200" dirty="0"/>
              <a:t>stations. There was a pride in announcing to the ham at the other</a:t>
            </a:r>
          </a:p>
          <a:p>
            <a:r>
              <a:rPr lang="en-US" sz="3200" dirty="0"/>
              <a:t>side of the QSO: “The Rig on this End is Homebrew!”</a:t>
            </a:r>
          </a:p>
          <a:p>
            <a:endParaRPr lang="en-US" sz="3200" dirty="0"/>
          </a:p>
          <a:p>
            <a:r>
              <a:rPr lang="en-US" sz="3200" dirty="0"/>
              <a:t>We live in the Golden Era of Homebrew with vast amounts of</a:t>
            </a:r>
          </a:p>
          <a:p>
            <a:r>
              <a:rPr lang="en-US" sz="3200" dirty="0"/>
              <a:t>cheap technology close at hand. But it takes the “knack”.</a:t>
            </a:r>
          </a:p>
          <a:p>
            <a:r>
              <a:rPr lang="en-US" sz="3200" b="1" dirty="0"/>
              <a:t>Todays counter argument</a:t>
            </a:r>
            <a:r>
              <a:rPr lang="en-US" sz="3200" dirty="0"/>
              <a:t>; I can’t build a FTdx101M!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4508B3-062A-497F-AF82-DD37A035EAC4}"/>
              </a:ext>
            </a:extLst>
          </p:cNvPr>
          <p:cNvSpPr txBox="1"/>
          <p:nvPr/>
        </p:nvSpPr>
        <p:spPr>
          <a:xfrm>
            <a:off x="11176000" y="5870222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23900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3A009B-139E-46C2-8039-99A75CEC26E9}"/>
              </a:ext>
            </a:extLst>
          </p:cNvPr>
          <p:cNvSpPr txBox="1"/>
          <p:nvPr/>
        </p:nvSpPr>
        <p:spPr>
          <a:xfrm>
            <a:off x="2212622" y="1049867"/>
            <a:ext cx="75883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That is true … But you could build this ~ A KWM-4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4BD467-653A-4669-89B3-DA856339C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133" y="1823156"/>
            <a:ext cx="5554133" cy="4165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AADFA7-20FA-4BDF-BFB2-5507F2FDD9F1}"/>
              </a:ext>
            </a:extLst>
          </p:cNvPr>
          <p:cNvSpPr txBox="1"/>
          <p:nvPr/>
        </p:nvSpPr>
        <p:spPr>
          <a:xfrm>
            <a:off x="11198578" y="5804090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185495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D9336D-2E4A-44A2-9993-171DEE74F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9" y="575733"/>
            <a:ext cx="4963348" cy="37225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9FA772-C80B-4F26-9556-061B8C932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9" y="4315177"/>
            <a:ext cx="2731911" cy="2048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E6F901-17C4-4637-ADD4-6DE94C83A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822" y="575733"/>
            <a:ext cx="6265334" cy="43010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5A7874-0121-4867-BCA2-A0B632E45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698" y="4038600"/>
            <a:ext cx="3100680" cy="23255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7A2707-B7D4-4B65-B4DF-682E05E8C2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378" y="4382912"/>
            <a:ext cx="2641598" cy="19811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619780-C4B2-457A-9428-3784C2075F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081" y="4397023"/>
            <a:ext cx="2603969" cy="19529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8BA05-79A6-45F7-A39A-2C204C096145}"/>
              </a:ext>
            </a:extLst>
          </p:cNvPr>
          <p:cNvSpPr txBox="1"/>
          <p:nvPr/>
        </p:nvSpPr>
        <p:spPr>
          <a:xfrm>
            <a:off x="11303704" y="4430890"/>
            <a:ext cx="39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434040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16FF16-DEBE-4557-9B81-1F3F36FD7AD0}"/>
              </a:ext>
            </a:extLst>
          </p:cNvPr>
          <p:cNvSpPr txBox="1"/>
          <p:nvPr/>
        </p:nvSpPr>
        <p:spPr>
          <a:xfrm>
            <a:off x="1053647" y="582067"/>
            <a:ext cx="10291215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 2012, I spotted a project built in the early 1960’s called the LMW3</a:t>
            </a:r>
          </a:p>
          <a:p>
            <a:r>
              <a:rPr lang="en-US" sz="2800" dirty="0"/>
              <a:t>where two hams (In 8 Land) essentially built a cross between a KWM1</a:t>
            </a:r>
          </a:p>
          <a:p>
            <a:r>
              <a:rPr lang="en-US" sz="2800" dirty="0"/>
              <a:t>and a KWM2. It was a vacuum tube design that covered two hundred</a:t>
            </a:r>
          </a:p>
          <a:p>
            <a:r>
              <a:rPr lang="en-US" sz="2800" dirty="0"/>
              <a:t>kHz slices of the ham bands. I concluded it was a very excellent project,</a:t>
            </a:r>
          </a:p>
          <a:p>
            <a:r>
              <a:rPr lang="en-US" sz="2800" dirty="0"/>
              <a:t>as it used an ARC-5 tuning  capacitor in the VFO. The Gold Standard!</a:t>
            </a:r>
          </a:p>
          <a:p>
            <a:r>
              <a:rPr lang="en-US" sz="2800" dirty="0"/>
              <a:t>The LMW-3 was QRP level; but had a pair of 4-125’s in the trunk.</a:t>
            </a:r>
          </a:p>
          <a:p>
            <a:endParaRPr lang="en-US" sz="2800" dirty="0"/>
          </a:p>
          <a:p>
            <a:r>
              <a:rPr lang="en-US" sz="2800" dirty="0"/>
              <a:t>After looking at the LMW-3, I asked why can’t I do the same; but in all</a:t>
            </a:r>
          </a:p>
          <a:p>
            <a:r>
              <a:rPr lang="en-US" sz="2800" dirty="0"/>
              <a:t>Solid State. Since mine also used a Collins Mechanical filter why not</a:t>
            </a:r>
          </a:p>
          <a:p>
            <a:r>
              <a:rPr lang="en-US" sz="2800" dirty="0"/>
              <a:t>call it a KWM-4. Basically it is a dual conversion, all band QRP SSB/CW</a:t>
            </a:r>
          </a:p>
          <a:p>
            <a:r>
              <a:rPr lang="en-US" sz="2800" dirty="0"/>
              <a:t>Transceiver (less 30M since the 1</a:t>
            </a:r>
            <a:r>
              <a:rPr lang="en-US" sz="2800" baseline="30000" dirty="0"/>
              <a:t>st</a:t>
            </a:r>
            <a:r>
              <a:rPr lang="en-US" sz="2800" dirty="0"/>
              <a:t> IF is 10.7 MHz)</a:t>
            </a:r>
          </a:p>
          <a:p>
            <a:r>
              <a:rPr lang="en-US" sz="2800" dirty="0"/>
              <a:t> </a:t>
            </a:r>
            <a:endParaRPr lang="en-US" sz="2800" b="1" dirty="0"/>
          </a:p>
          <a:p>
            <a:r>
              <a:rPr lang="en-US" sz="2800" b="1" dirty="0"/>
              <a:t>With a design/build team of one, I argued with myself quite a bit!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7A6BB4-4921-4460-A192-38A83E625C22}"/>
              </a:ext>
            </a:extLst>
          </p:cNvPr>
          <p:cNvSpPr txBox="1"/>
          <p:nvPr/>
        </p:nvSpPr>
        <p:spPr>
          <a:xfrm>
            <a:off x="11198027" y="5906601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5051435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459</TotalTime>
  <Words>1601</Words>
  <Application>Microsoft Office PowerPoint</Application>
  <PresentationFormat>Widescreen</PresentationFormat>
  <Paragraphs>211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 Black</vt:lpstr>
      <vt:lpstr>Bahnschrift SemiBold Condensed</vt:lpstr>
      <vt:lpstr>Bodoni MT Black</vt:lpstr>
      <vt:lpstr>Calibri</vt:lpstr>
      <vt:lpstr>Garamond</vt:lpstr>
      <vt:lpstr>Wingdings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 Juliano</dc:creator>
  <cp:lastModifiedBy>Pete Juliano</cp:lastModifiedBy>
  <cp:revision>58</cp:revision>
  <dcterms:created xsi:type="dcterms:W3CDTF">2020-05-18T13:06:31Z</dcterms:created>
  <dcterms:modified xsi:type="dcterms:W3CDTF">2020-06-08T21:55:24Z</dcterms:modified>
</cp:coreProperties>
</file>